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5" r:id="rId4"/>
    <p:sldId id="266" r:id="rId5"/>
    <p:sldId id="288" r:id="rId6"/>
    <p:sldId id="300" r:id="rId7"/>
    <p:sldId id="267" r:id="rId8"/>
    <p:sldId id="269" r:id="rId9"/>
    <p:sldId id="270" r:id="rId10"/>
    <p:sldId id="272" r:id="rId11"/>
    <p:sldId id="296" r:id="rId12"/>
    <p:sldId id="271" r:id="rId13"/>
    <p:sldId id="301" r:id="rId14"/>
    <p:sldId id="286" r:id="rId15"/>
    <p:sldId id="282" r:id="rId16"/>
    <p:sldId id="283" r:id="rId17"/>
    <p:sldId id="297" r:id="rId18"/>
    <p:sldId id="274" r:id="rId19"/>
    <p:sldId id="280" r:id="rId20"/>
    <p:sldId id="299" r:id="rId21"/>
    <p:sldId id="298" r:id="rId22"/>
    <p:sldId id="275" r:id="rId23"/>
    <p:sldId id="284" r:id="rId24"/>
    <p:sldId id="257" r:id="rId25"/>
    <p:sldId id="258" r:id="rId26"/>
    <p:sldId id="292" r:id="rId27"/>
    <p:sldId id="302" r:id="rId28"/>
    <p:sldId id="291" r:id="rId29"/>
    <p:sldId id="261" r:id="rId30"/>
    <p:sldId id="277" r:id="rId31"/>
    <p:sldId id="285" r:id="rId32"/>
    <p:sldId id="303" r:id="rId33"/>
    <p:sldId id="294" r:id="rId34"/>
    <p:sldId id="295" r:id="rId35"/>
    <p:sldId id="279" r:id="rId3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4619" autoAdjust="0"/>
  </p:normalViewPr>
  <p:slideViewPr>
    <p:cSldViewPr snapToGrid="0">
      <p:cViewPr varScale="1">
        <p:scale>
          <a:sx n="80" d="100"/>
          <a:sy n="80" d="100"/>
        </p:scale>
        <p:origin x="-90" y="-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CCE188-0886-4F12-931F-5A5948F32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CE53907-C944-452F-A605-A6D8F7435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C983A0-A099-4BEE-94D5-FE93F2C26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EC0-9F91-4EA4-83AC-576FCE048BD1}" type="datetimeFigureOut">
              <a:rPr lang="hr-HR" smtClean="0"/>
              <a:pPr/>
              <a:t>14.3.2018.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7D9751-3774-477C-AF99-6570958AD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DAA454-3299-4ADC-B1A6-FD9D4E8ED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2743-3B78-405A-9AE8-C1EB8C794C6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1057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85747C-6C57-479A-984A-DA2D64867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8569D0-DBC4-4B1D-8E8A-D4AAC5970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42731E-BB24-4F25-859F-5AA2F44A1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EC0-9F91-4EA4-83AC-576FCE048BD1}" type="datetimeFigureOut">
              <a:rPr lang="hr-HR" smtClean="0"/>
              <a:pPr/>
              <a:t>14.3.2018.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D10D4A-535C-4A81-8CFC-58F47E84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0B0EF0-E914-465D-A7C5-CCF52FC84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2743-3B78-405A-9AE8-C1EB8C794C6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8474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F35FE72-B3BD-4FB7-AF68-49A8775F66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7DF717-38C2-4C94-B209-5CC4727D1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348EFA-B21C-4302-B537-6B15FB5F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EC0-9F91-4EA4-83AC-576FCE048BD1}" type="datetimeFigureOut">
              <a:rPr lang="hr-HR" smtClean="0"/>
              <a:pPr/>
              <a:t>14.3.2018.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0F9725-C4B5-43F4-98EC-ED115161E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BAFD17-15E4-409B-A5C9-664F3C65C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2743-3B78-405A-9AE8-C1EB8C794C6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8690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C30311-3CAE-45D5-9B65-531257196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07C3FF-A9BD-4961-8F61-9921C8E07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B5A182-A484-4945-86B8-F8DC94F65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EC0-9F91-4EA4-83AC-576FCE048BD1}" type="datetimeFigureOut">
              <a:rPr lang="hr-HR" smtClean="0"/>
              <a:pPr/>
              <a:t>14.3.2018.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5A55E2-C5D6-41F3-A887-6F625CA85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0EA1F3-9115-4AE4-9CB9-0CA5CED1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2743-3B78-405A-9AE8-C1EB8C794C6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8005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28AA12-85AE-40F2-99F3-FD4565221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C44047-95CC-4517-939B-2C43DC3BF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F9F130-E70E-4FC4-BE77-4DA464FB2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EC0-9F91-4EA4-83AC-576FCE048BD1}" type="datetimeFigureOut">
              <a:rPr lang="hr-HR" smtClean="0"/>
              <a:pPr/>
              <a:t>14.3.2018.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B4D172-4E47-45F5-8FDA-6B32F1C48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37EAA4-F209-42F8-AA23-2656C8EA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2743-3B78-405A-9AE8-C1EB8C794C6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7011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9E725F-9ECD-4FE1-9B96-9E8A8E032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292DD5-D344-453E-AC66-483DE0E55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97DA8B8-54B0-46B1-99BB-76FB50C4E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FDC2B72-E766-49C9-9643-1B499DD2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EC0-9F91-4EA4-83AC-576FCE048BD1}" type="datetimeFigureOut">
              <a:rPr lang="hr-HR" smtClean="0"/>
              <a:pPr/>
              <a:t>14.3.2018.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0C6737-4314-46A6-829E-F6538508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D0A4C8-569F-4C61-A6C4-D4E39105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2743-3B78-405A-9AE8-C1EB8C794C6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2969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6A2414-0D54-4049-8D66-D7C6FBF95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8BCF0D-C32A-4302-9C56-EC3851A88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E990E7E-E4F9-417B-BF9E-9860854F3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424FDB5-2DEE-4D9E-BDBE-1F21C9D9DE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6212019-3AB6-4147-ACD6-660ED1A0D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A75623D-FC6A-4416-8670-A59B2640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EC0-9F91-4EA4-83AC-576FCE048BD1}" type="datetimeFigureOut">
              <a:rPr lang="hr-HR" smtClean="0"/>
              <a:pPr/>
              <a:t>14.3.2018.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9157E1A-6ABC-42A2-8F96-B25A25877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D8AA430-51D2-41EA-B056-B5D15499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2743-3B78-405A-9AE8-C1EB8C794C6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24028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0327AD-17F7-40D6-8CE3-FD9B82B09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754488-3436-4A2A-AF18-7A0CA477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EC0-9F91-4EA4-83AC-576FCE048BD1}" type="datetimeFigureOut">
              <a:rPr lang="hr-HR" smtClean="0"/>
              <a:pPr/>
              <a:t>14.3.2018.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22FD274-67D8-4956-A43D-A3B59C6AA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4A48147-0060-4C2F-A570-2DF5B7928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2743-3B78-405A-9AE8-C1EB8C794C6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2470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4A12B00-701F-43ED-84A5-7C6194E20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EC0-9F91-4EA4-83AC-576FCE048BD1}" type="datetimeFigureOut">
              <a:rPr lang="hr-HR" smtClean="0"/>
              <a:pPr/>
              <a:t>14.3.2018.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EB37A7-6EF9-4F6B-A83C-7D4F918F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7679D3-4404-4D82-AF0B-C8C84AA0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2743-3B78-405A-9AE8-C1EB8C794C6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6052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0E1E7E-EC71-4DC5-93F2-9F8A66FD6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6CB4A9-C736-4EA4-9DB0-EF1AD7CAF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AB5F8F-3664-4106-B4CF-2BC4A35FA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21DA0D-5B87-4FD1-9EDB-D022230B5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EC0-9F91-4EA4-83AC-576FCE048BD1}" type="datetimeFigureOut">
              <a:rPr lang="hr-HR" smtClean="0"/>
              <a:pPr/>
              <a:t>14.3.2018.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EE4C8A-E621-4E52-8429-32297396C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B992E94-54DE-4913-ACF4-10C21446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2743-3B78-405A-9AE8-C1EB8C794C6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5910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7E1712-880B-42D7-B05B-437A5D3D1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CA6E92E-6BCD-44D1-99EB-9ED98F9AA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C4B9C0-2233-418E-AC99-5C3A69802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F28219-D363-440E-83DA-95C0A7091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EC0-9F91-4EA4-83AC-576FCE048BD1}" type="datetimeFigureOut">
              <a:rPr lang="hr-HR" smtClean="0"/>
              <a:pPr/>
              <a:t>14.3.2018.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9FA4727-D381-4C01-A03B-BDB33D5D2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8F691E-B239-4E05-8493-3EEC9B73F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2743-3B78-405A-9AE8-C1EB8C794C6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9505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895DE76-A77C-4A9B-AFC0-9FDA6930F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820B47-666A-4EED-9665-A9E509395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A38F89-1A6B-4402-A4EF-CC4FD2E1A1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49EC0-9F91-4EA4-83AC-576FCE048BD1}" type="datetimeFigureOut">
              <a:rPr lang="hr-HR" smtClean="0"/>
              <a:pPr/>
              <a:t>14.3.2018.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5510E6-9538-4870-BC8F-D6B644032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104CE1-CA11-4466-8198-EA7D22CC1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E2743-3B78-405A-9AE8-C1EB8C794C6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3061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inaoistanbulskoj.inf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9244B0-5963-496B-8435-6194C4C2A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306" y="1770062"/>
            <a:ext cx="9788190" cy="2387600"/>
          </a:xfrm>
          <a:ln>
            <a:noFill/>
          </a:ln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</a:t>
            </a:r>
            <a:r>
              <a:rPr lang="hr-HR" sz="5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Građanska inicijativa 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/>
            </a:r>
            <a:b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</a:b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   </a:t>
            </a:r>
            <a:r>
              <a:rPr lang="hr-HR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ISTINA O ISTANBULSKOJ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183B768-3C82-420A-8425-C827CBF75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4802" y="4973638"/>
            <a:ext cx="7867650" cy="1655762"/>
          </a:xfrm>
        </p:spPr>
        <p:txBody>
          <a:bodyPr/>
          <a:lstStyle/>
          <a:p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2017./2018.</a:t>
            </a:r>
            <a:endParaRPr lang="hr-HR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9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5D68F-1876-4452-B3DC-A7E5DE5D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58325" cy="132556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r-HR" sz="4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Vijesti iz svijeta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6B548E-A5F4-40FF-8C18-63F7C939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218" y="2364754"/>
            <a:ext cx="5438277" cy="2695072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hr-HR" sz="3600" dirty="0"/>
              <a:t>  Dječje bajke nisu o princu i princezi već o dva princa...</a:t>
            </a:r>
          </a:p>
          <a:p>
            <a:pPr lvl="0">
              <a:buNone/>
            </a:pPr>
            <a:r>
              <a:rPr lang="hr-HR" sz="3600" dirty="0"/>
              <a:t>  Izbjegavaju se slikovnice s obiteljima koju čine mama, tata i </a:t>
            </a:r>
            <a:r>
              <a:rPr lang="hr-HR" sz="3600" dirty="0" smtClean="0"/>
              <a:t>djeca...  </a:t>
            </a:r>
            <a:endParaRPr lang="hr-HR" sz="3600" dirty="0"/>
          </a:p>
          <a:p>
            <a:pPr>
              <a:buNone/>
            </a:pPr>
            <a:endParaRPr lang="hr-HR" sz="3600" dirty="0"/>
          </a:p>
          <a:p>
            <a:pPr lvl="0">
              <a:buNone/>
            </a:pPr>
            <a:endParaRPr lang="hr-HR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7650" name="Picture 2" descr="Slikovni rezultat za gender children book this is also fami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5716" y="2240372"/>
            <a:ext cx="2710282" cy="3414958"/>
          </a:xfrm>
          <a:prstGeom prst="rect">
            <a:avLst/>
          </a:prstGeom>
          <a:noFill/>
        </p:spPr>
      </p:pic>
      <p:pic>
        <p:nvPicPr>
          <p:cNvPr id="7" name="Picture 6" descr="Slikovni rezultat za transgender fairytale two princ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568" y="2370221"/>
            <a:ext cx="3308685" cy="258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839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5D68F-1876-4452-B3DC-A7E5DE5D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58325" cy="132556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r-HR" sz="4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Novosti iz </a:t>
            </a:r>
            <a:r>
              <a:rPr lang="hr-HR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Hrvatske!</a:t>
            </a:r>
            <a:endParaRPr lang="hr-HR" sz="48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endParaRPr>
          </a:p>
        </p:txBody>
      </p:sp>
      <p:pic>
        <p:nvPicPr>
          <p:cNvPr id="1026" name="Picture 2" descr="https://www.dugineobitelji.com/wp-content/uploads/2018/01/Roko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59" y="1587765"/>
            <a:ext cx="5118358" cy="5086167"/>
          </a:xfrm>
          <a:prstGeom prst="rect">
            <a:avLst/>
          </a:prstGeom>
          <a:noFill/>
        </p:spPr>
      </p:pic>
      <p:pic>
        <p:nvPicPr>
          <p:cNvPr id="1028" name="Picture 4" descr="https://www.dugineobitelji.com/wp-content/uploads/2018/01/Ana-00-1-1007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7683" y="1605574"/>
            <a:ext cx="4952011" cy="5038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8399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5D68F-1876-4452-B3DC-A7E5DE5D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58325" cy="132556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r-HR" sz="4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Vijesti iz svijeta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6B548E-A5F4-40FF-8C18-63F7C939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6" y="4680285"/>
            <a:ext cx="7676148" cy="122722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hr-HR" sz="3600" dirty="0"/>
              <a:t>  U </a:t>
            </a:r>
            <a:r>
              <a:rPr lang="hr-HR" sz="3600" dirty="0" smtClean="0"/>
              <a:t>švedskim </a:t>
            </a:r>
            <a:r>
              <a:rPr lang="hr-HR" sz="3600" dirty="0"/>
              <a:t>vrtićima djecu se vodi na gay paradu u sklopu predškolske seksualne edukacije...</a:t>
            </a:r>
            <a:endParaRPr lang="hr-HR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674" name="Picture 2" descr="http://croative.net/wp-content/uploads/2017/06/djeca-na-gay-pride-660x330.jpg"/>
          <p:cNvPicPr>
            <a:picLocks noChangeAspect="1" noChangeArrowheads="1"/>
          </p:cNvPicPr>
          <p:nvPr/>
        </p:nvPicPr>
        <p:blipFill>
          <a:blip r:embed="rId2" cstate="print"/>
          <a:srcRect l="20043" r="5154"/>
          <a:stretch>
            <a:fillRect/>
          </a:stretch>
        </p:blipFill>
        <p:spPr bwMode="auto">
          <a:xfrm>
            <a:off x="465075" y="1696454"/>
            <a:ext cx="3770041" cy="2520030"/>
          </a:xfrm>
          <a:prstGeom prst="rect">
            <a:avLst/>
          </a:prstGeom>
          <a:noFill/>
        </p:spPr>
      </p:pic>
      <p:pic>
        <p:nvPicPr>
          <p:cNvPr id="5" name="Picture 4" descr="C:\Usr\TeenSTAR\TS 2017\Gradanska inicijativa Istina o istambulskoj Listopad 2017\Logo IoI\Vrticarci-u-gay-povorc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811" y="1708484"/>
            <a:ext cx="3301416" cy="25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djaca gay"/>
          <p:cNvPicPr>
            <a:picLocks noChangeAspect="1" noChangeArrowheads="1"/>
          </p:cNvPicPr>
          <p:nvPr/>
        </p:nvPicPr>
        <p:blipFill>
          <a:blip r:embed="rId4" cstate="print"/>
          <a:srcRect r="14889"/>
          <a:stretch>
            <a:fillRect/>
          </a:stretch>
        </p:blipFill>
        <p:spPr bwMode="auto">
          <a:xfrm>
            <a:off x="8217568" y="4468493"/>
            <a:ext cx="3471495" cy="2039422"/>
          </a:xfrm>
          <a:prstGeom prst="rect">
            <a:avLst/>
          </a:prstGeom>
          <a:noFill/>
        </p:spPr>
      </p:pic>
      <p:pic>
        <p:nvPicPr>
          <p:cNvPr id="17410" name="Picture 2" descr="Povezana sli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9125" y="1752602"/>
            <a:ext cx="3648976" cy="2434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839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5D68F-1876-4452-B3DC-A7E5DE5D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58325" cy="132556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r-HR" sz="4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Vijesti iz svijeta</a:t>
            </a:r>
          </a:p>
        </p:txBody>
      </p:sp>
      <p:pic>
        <p:nvPicPr>
          <p:cNvPr id="31746" name="Picture 2" descr="No pressure: The boy's two lesbian adopted mothers say that they have not forced their son to become a g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1331" y="2189748"/>
            <a:ext cx="5244262" cy="3176335"/>
          </a:xfrm>
          <a:prstGeom prst="rect">
            <a:avLst/>
          </a:prstGeom>
          <a:noFill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D6B548E-A5F4-40FF-8C18-63F7C93913C9}"/>
              </a:ext>
            </a:extLst>
          </p:cNvPr>
          <p:cNvSpPr txBox="1">
            <a:spLocks/>
          </p:cNvSpPr>
          <p:nvPr/>
        </p:nvSpPr>
        <p:spPr>
          <a:xfrm>
            <a:off x="0" y="2824456"/>
            <a:ext cx="6725653" cy="2127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hr-HR" sz="3400" dirty="0" smtClean="0"/>
              <a:t>Dječak iz Kalifornije, usvojen od dvije lezbijke, ‘znao’ je odmalena da želi biti djevojčica i počeli su mu davati ženske hormone s 8 godina...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9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5D68F-1876-4452-B3DC-A7E5DE5D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58325" cy="132556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r-HR" sz="4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Vijesti iz svijeta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6B548E-A5F4-40FF-8C18-63F7C939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27" y="1503949"/>
            <a:ext cx="11538284" cy="108284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hr-HR" sz="3600" dirty="0"/>
              <a:t>  </a:t>
            </a:r>
            <a:r>
              <a:rPr lang="hr-HR" sz="3600" dirty="0" smtClean="0"/>
              <a:t>Veliki profit ostvaruju </a:t>
            </a:r>
            <a:r>
              <a:rPr lang="hr-HR" sz="3600" b="1" dirty="0" smtClean="0"/>
              <a:t>klinike </a:t>
            </a:r>
            <a:r>
              <a:rPr lang="hr-HR" sz="3600" b="1" dirty="0"/>
              <a:t>za promjenu spola </a:t>
            </a:r>
            <a:r>
              <a:rPr lang="hr-HR" sz="3600" dirty="0"/>
              <a:t>(tzv. centri za ‘transrodno zdravlje’) – samo u SAD-u ih ima 50-tak. </a:t>
            </a:r>
            <a:endParaRPr lang="hr-HR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D6B548E-A5F4-40FF-8C18-63F7C93913C9}"/>
              </a:ext>
            </a:extLst>
          </p:cNvPr>
          <p:cNvSpPr txBox="1">
            <a:spLocks/>
          </p:cNvSpPr>
          <p:nvPr/>
        </p:nvSpPr>
        <p:spPr>
          <a:xfrm>
            <a:off x="5502442" y="3535306"/>
            <a:ext cx="6689558" cy="1780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Spušta se dječja dobna granica:   u </a:t>
            </a:r>
            <a:r>
              <a:rPr lang="hr-HR" sz="3600" dirty="0" smtClean="0"/>
              <a:t>Velikoj Britaniji</a:t>
            </a:r>
            <a:r>
              <a:rPr kumimoji="0" lang="hr-H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sada već </a:t>
            </a:r>
            <a:r>
              <a:rPr kumimoji="0" lang="hr-H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9-godišnjaci </a:t>
            </a: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mogu </a:t>
            </a:r>
            <a:r>
              <a:rPr lang="hr-HR" sz="3600" dirty="0" smtClean="0"/>
              <a:t>početi ‘mijenjati’ spol, a u Norveškoj 7-godišnjaci!</a:t>
            </a:r>
            <a:endParaRPr kumimoji="0" lang="hr-H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938" name="Picture 2" descr="Slikovni rezultat za transgender children before af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96" y="2771189"/>
            <a:ext cx="5191125" cy="3476626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CD6B548E-A5F4-40FF-8C18-63F7C93913C9}"/>
              </a:ext>
            </a:extLst>
          </p:cNvPr>
          <p:cNvSpPr txBox="1">
            <a:spLocks/>
          </p:cNvSpPr>
          <p:nvPr/>
        </p:nvSpPr>
        <p:spPr>
          <a:xfrm>
            <a:off x="890337" y="6232358"/>
            <a:ext cx="3705726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PRIJE                 POSLIJE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9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5D68F-1876-4452-B3DC-A7E5DE5D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58325" cy="132556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r-HR" sz="4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Vijesti iz svijeta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6B548E-A5F4-40FF-8C18-63F7C939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93497"/>
            <a:ext cx="12191999" cy="1082840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hr-HR" sz="3600" dirty="0"/>
              <a:t>  </a:t>
            </a:r>
            <a:r>
              <a:rPr lang="hr-HR" sz="4000" dirty="0"/>
              <a:t>Sve su to posljedice proboja </a:t>
            </a:r>
            <a:r>
              <a:rPr lang="hr-HR" sz="4000" b="1" dirty="0"/>
              <a:t>rodne ideologije </a:t>
            </a:r>
            <a:r>
              <a:rPr lang="hr-HR" sz="4000" dirty="0"/>
              <a:t>u </a:t>
            </a:r>
            <a:r>
              <a:rPr lang="hr-HR" sz="4000" dirty="0" smtClean="0"/>
              <a:t>društvo!</a:t>
            </a:r>
            <a:endParaRPr lang="hr-HR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D6B548E-A5F4-40FF-8C18-63F7C93913C9}"/>
              </a:ext>
            </a:extLst>
          </p:cNvPr>
          <p:cNvSpPr txBox="1">
            <a:spLocks/>
          </p:cNvSpPr>
          <p:nvPr/>
        </p:nvSpPr>
        <p:spPr>
          <a:xfrm>
            <a:off x="5354054" y="2775285"/>
            <a:ext cx="6689558" cy="1780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hr-HR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C:\Usr\TeenSTAR\TS 2017\Gradanska inicijativa Istina o istambulskoj Listopad 2017\Logo IoI\e170a5ed-f8dd-b842-dafc-8c5a21026017_Rodna-varijacij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4642" y="3236495"/>
            <a:ext cx="4018547" cy="258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1426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9244B0-5963-496B-8435-6194C4C2A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526" y="2347577"/>
            <a:ext cx="9788190" cy="2387600"/>
          </a:xfrm>
          <a:ln>
            <a:noFill/>
          </a:ln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hr-H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</a:t>
            </a:r>
            <a:r>
              <a:rPr lang="hr-HR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NEZNANSTVENOST RODNE IDEOLOGIJE</a:t>
            </a:r>
            <a:endParaRPr lang="hr-HR" sz="5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3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5D68F-1876-4452-B3DC-A7E5DE5D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58325" cy="132556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  </a:t>
            </a:r>
            <a:r>
              <a:rPr lang="hr-HR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Korijeni </a:t>
            </a:r>
            <a:r>
              <a:rPr lang="hr-HR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rodne </a:t>
            </a:r>
            <a:r>
              <a:rPr lang="hr-HR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teorije</a:t>
            </a:r>
            <a:endParaRPr lang="hr-HR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6B548E-A5F4-40FF-8C18-63F7C939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5826"/>
            <a:ext cx="10307782" cy="505967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buFontTx/>
              <a:buChar char="-"/>
            </a:pPr>
            <a:r>
              <a:rPr lang="hr-HR" sz="3200" dirty="0" smtClean="0"/>
              <a:t>1848. – prvi kongres o pravima žena (SAD) – poč. feminizma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hr-HR" sz="3200" dirty="0" smtClean="0"/>
              <a:t>1920-tih – aktivistice </a:t>
            </a:r>
            <a:r>
              <a:rPr lang="hr-HR" sz="3200" u="sng" dirty="0" smtClean="0"/>
              <a:t>Margaret Sanger  </a:t>
            </a:r>
            <a:r>
              <a:rPr lang="hr-HR" sz="3200" dirty="0" smtClean="0"/>
              <a:t>(SAD) i Marie                 Stopes (VB) – klinike za planiranje rađanja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hr-HR" sz="3200" dirty="0" smtClean="0"/>
              <a:t>1950-tih – izum ‘anty-baby’ pilule, širenje kontracepcije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hr-HR" sz="3200" dirty="0" smtClean="0"/>
              <a:t>u Bombayu osnovan IPPF (1952.)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hr-HR" sz="3200" u="sng" dirty="0" smtClean="0"/>
              <a:t>Alfred Kinsey </a:t>
            </a:r>
            <a:r>
              <a:rPr lang="hr-HR" sz="3200" dirty="0" smtClean="0"/>
              <a:t>– ‘seksologija’ kao podloga za seks. revoluciju, pornografiju, liberalni spolni odgoj, homoseksualni pokret..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hr-HR" sz="3200" dirty="0" smtClean="0"/>
              <a:t>1960-70-tih – seksualna revolucija, legaliziran pobačaj...</a:t>
            </a:r>
            <a:r>
              <a:rPr lang="hr-HR" sz="3600" dirty="0" smtClean="0"/>
              <a:t> 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hr-HR" sz="3600" dirty="0" smtClean="0"/>
              <a:t> </a:t>
            </a:r>
            <a:r>
              <a:rPr lang="hr-HR" sz="3200" dirty="0" smtClean="0"/>
              <a:t>ateistički filozofi J.P. Sartre i </a:t>
            </a:r>
            <a:r>
              <a:rPr lang="hr-HR" sz="3200" u="sng" dirty="0" smtClean="0"/>
              <a:t>Simone de Beauvoir: </a:t>
            </a:r>
            <a:r>
              <a:rPr lang="hr-HR" sz="3200" dirty="0" smtClean="0"/>
              <a:t>“Nitko se ne rađa kao žena već to postaje” (1949.) – pojam ‘gender’ </a:t>
            </a:r>
            <a:endParaRPr lang="hr-HR" sz="3200" dirty="0"/>
          </a:p>
        </p:txBody>
      </p:sp>
      <p:pic>
        <p:nvPicPr>
          <p:cNvPr id="5" name="Picture 2" descr="Slikovni rezultat za margaret sanger"/>
          <p:cNvPicPr>
            <a:picLocks noChangeAspect="1" noChangeArrowheads="1"/>
          </p:cNvPicPr>
          <p:nvPr/>
        </p:nvPicPr>
        <p:blipFill>
          <a:blip r:embed="rId2" cstate="print"/>
          <a:srcRect l="19463" r="18381"/>
          <a:stretch>
            <a:fillRect/>
          </a:stretch>
        </p:blipFill>
        <p:spPr bwMode="auto">
          <a:xfrm>
            <a:off x="10270035" y="1282534"/>
            <a:ext cx="1921965" cy="173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Slikovni rezultat za alfred kins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5038" y="2998713"/>
            <a:ext cx="1606962" cy="208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Slikovni rezultat za Simone de Beauvoir"/>
          <p:cNvPicPr>
            <a:picLocks noChangeAspect="1" noChangeArrowheads="1"/>
          </p:cNvPicPr>
          <p:nvPr/>
        </p:nvPicPr>
        <p:blipFill>
          <a:blip r:embed="rId4" cstate="print"/>
          <a:srcRect l="12879" r="20392"/>
          <a:stretch>
            <a:fillRect/>
          </a:stretch>
        </p:blipFill>
        <p:spPr bwMode="auto">
          <a:xfrm>
            <a:off x="10260281" y="5120552"/>
            <a:ext cx="1931719" cy="173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839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5D68F-1876-4452-B3DC-A7E5DE5D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58325" cy="132556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  Neznanstvenost rodne </a:t>
            </a:r>
            <a:r>
              <a:rPr lang="hr-HR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ideologije</a:t>
            </a:r>
            <a:endParaRPr lang="hr-HR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6B548E-A5F4-40FF-8C18-63F7C939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38013"/>
            <a:ext cx="6220326" cy="469231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3200" dirty="0"/>
              <a:t>  </a:t>
            </a:r>
            <a:r>
              <a:rPr lang="hr-HR" sz="3600" dirty="0"/>
              <a:t>Rodnu teoriju je 1950-ih godina </a:t>
            </a:r>
            <a:r>
              <a:rPr lang="hr-HR" sz="3600" dirty="0" smtClean="0"/>
              <a:t>prvi pokušao dokazati </a:t>
            </a:r>
            <a:r>
              <a:rPr lang="hr-HR" sz="3600" dirty="0"/>
              <a:t>američki psiholog John </a:t>
            </a:r>
            <a:r>
              <a:rPr lang="hr-HR" sz="3600" dirty="0" smtClean="0"/>
              <a:t>Money (Kinsey-ev učenik).</a:t>
            </a:r>
            <a:endParaRPr lang="hr-HR" sz="3600" dirty="0"/>
          </a:p>
          <a:p>
            <a:pPr>
              <a:buNone/>
            </a:pPr>
            <a:r>
              <a:rPr lang="hr-HR" sz="3600" dirty="0"/>
              <a:t>  Njegov eksperiment s dva muška blizanca, od kojih je jednoga pokušao pretvoriti u djevojčicu, završio je tragično, samoubojstvom oba blizanca u njihovoj odrasloj dobi. </a:t>
            </a:r>
          </a:p>
          <a:p>
            <a:pPr lvl="0">
              <a:buNone/>
            </a:pPr>
            <a:endParaRPr lang="hr-HR" sz="3200" dirty="0"/>
          </a:p>
          <a:p>
            <a:pPr lvl="0"/>
            <a:endParaRPr lang="hr-HR" sz="3200" dirty="0"/>
          </a:p>
        </p:txBody>
      </p:sp>
      <p:pic>
        <p:nvPicPr>
          <p:cNvPr id="20482" name="Picture 2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588" y="2277981"/>
            <a:ext cx="5518518" cy="3449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839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kovni rezultat za conchit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391" y="1708486"/>
            <a:ext cx="3850104" cy="256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D735D68F-1876-4452-B3DC-A7E5DE5D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58325" cy="132556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  Neznanstvenost rodne </a:t>
            </a:r>
            <a:r>
              <a:rPr lang="hr-HR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ideologije</a:t>
            </a:r>
            <a:endParaRPr lang="hr-HR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CD6B548E-A5F4-40FF-8C18-63F7C939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906" y="1654848"/>
            <a:ext cx="7471610" cy="1545551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hr-HR" sz="3200" dirty="0" smtClean="0"/>
              <a:t>prema rodnoj ideologiji čovjek se rađa kao </a:t>
            </a:r>
            <a:r>
              <a:rPr lang="hr-HR" sz="3200" b="1" dirty="0" smtClean="0"/>
              <a:t>neutralno biće </a:t>
            </a:r>
            <a:r>
              <a:rPr lang="hr-HR" sz="3200" dirty="0" smtClean="0"/>
              <a:t>koje kasnije može odabrati hoće li biti muškarac ili žena, ili neki drugi od brojnih do sada izmišljenih ‘rodova</a:t>
            </a:r>
            <a:r>
              <a:rPr lang="hr-HR" sz="3200" i="1" dirty="0" smtClean="0"/>
              <a:t>’ – homo, gay, lesbian, queer, trans...</a:t>
            </a:r>
            <a:endParaRPr lang="hr-HR" sz="32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CD6B548E-A5F4-40FF-8C18-63F7C93913C9}"/>
              </a:ext>
            </a:extLst>
          </p:cNvPr>
          <p:cNvSpPr txBox="1">
            <a:spLocks/>
          </p:cNvSpPr>
          <p:nvPr/>
        </p:nvSpPr>
        <p:spPr>
          <a:xfrm>
            <a:off x="206981" y="4566490"/>
            <a:ext cx="11776471" cy="2099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3200" dirty="0" smtClean="0"/>
              <a:t>rodna ideologija tvrdi da su spol i rod odvojeni pojmovi, odnosno da biološka kategorija (spol, određen spolnim organima) nije nužno povezana s društvenom kategorijom (rodom)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3200" dirty="0" smtClean="0"/>
              <a:t>djeca i mladi bi trebali eksperimentirati i tražiti svoj rodni identitet</a:t>
            </a:r>
            <a:endParaRPr lang="hr-HR" sz="2800" i="1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9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9244B0-5963-496B-8435-6194C4C2A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211" y="2732588"/>
            <a:ext cx="9788190" cy="2387600"/>
          </a:xfrm>
          <a:ln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</a:t>
            </a:r>
            <a:r>
              <a:rPr lang="hr-HR" sz="5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VIJESTI IZ </a:t>
            </a:r>
            <a:r>
              <a:rPr lang="hr-HR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SVIJETA</a:t>
            </a:r>
            <a:endParaRPr lang="hr-HR" sz="5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3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D735D68F-1876-4452-B3DC-A7E5DE5D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58325" cy="132556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  Neznanstvenost rodne </a:t>
            </a:r>
            <a:r>
              <a:rPr lang="hr-HR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ideologije</a:t>
            </a:r>
            <a:endParaRPr lang="hr-HR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CD6B548E-A5F4-40FF-8C18-63F7C939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74" y="2311631"/>
            <a:ext cx="11827042" cy="1988004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hr-HR" sz="3400" dirty="0" smtClean="0"/>
              <a:t>Rodna teorija nema </a:t>
            </a:r>
            <a:r>
              <a:rPr lang="hr-HR" sz="3400" b="1" dirty="0" smtClean="0"/>
              <a:t>nikakvo znanstveno utemeljenje</a:t>
            </a:r>
            <a:r>
              <a:rPr lang="hr-HR" sz="3400" dirty="0" smtClean="0"/>
              <a:t>:</a:t>
            </a:r>
          </a:p>
          <a:p>
            <a:pPr>
              <a:defRPr/>
            </a:pPr>
            <a:r>
              <a:rPr lang="hr-HR" sz="3200" dirty="0" smtClean="0"/>
              <a:t>prema biološkim činjenicama nemoguće je birati i mijenjati spol – on je upisan ne samo u spolne organe, već u svaku stanicu našeg tijela (kroz spolne kromosome xx ili xy), u građu mozga, hormone, psihu...</a:t>
            </a:r>
          </a:p>
          <a:p>
            <a:pPr>
              <a:defRPr/>
            </a:pPr>
            <a:r>
              <a:rPr lang="hr-HR" sz="3200" dirty="0" smtClean="0"/>
              <a:t>unatoč tome rodna teorija se proširila u ključne svjetske društveno-političke procese</a:t>
            </a:r>
          </a:p>
          <a:p>
            <a:pPr>
              <a:buNone/>
              <a:defRPr/>
            </a:pPr>
            <a:endParaRPr lang="hr-HR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1839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5D68F-1876-4452-B3DC-A7E5DE5D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58325" cy="132556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  </a:t>
            </a:r>
            <a:r>
              <a:rPr lang="hr-HR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Korijeni </a:t>
            </a:r>
            <a:r>
              <a:rPr lang="hr-HR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rodne </a:t>
            </a:r>
            <a:r>
              <a:rPr lang="hr-HR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teorije</a:t>
            </a:r>
            <a:endParaRPr lang="hr-HR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6B548E-A5F4-40FF-8C18-63F7C939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78" y="1519260"/>
            <a:ext cx="12037621" cy="4692317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buFontTx/>
              <a:buChar char="-"/>
            </a:pPr>
            <a:r>
              <a:rPr lang="hr-HR" sz="3200" dirty="0" smtClean="0"/>
              <a:t>Kairo 1994. – svjetska konferencija o stanovništvu; ključni pojam ‘reproduktivno zdravlje’ kao ljudsko pravo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hr-HR" sz="3200" u="sng" dirty="0" smtClean="0"/>
              <a:t>Peking</a:t>
            </a:r>
            <a:r>
              <a:rPr lang="hr-HR" sz="3200" dirty="0" smtClean="0"/>
              <a:t> 1995. – ključni pojam ‘gender’ ili ‘rod’; ‘rodnu jednakost’  treba integrirati u sva područja razvoja; ušla je putem fondova, programa i lobija u svjetske političke, obrazovne i zdravstvene institucije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hr-HR" sz="3200" dirty="0" smtClean="0"/>
              <a:t>IPPF se, kao globalni autoritet za                                                                pitanja ‘reproduktivnog zdravlja’                                                          infiltrirao u strukture UN-a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hr-HR" sz="3200" dirty="0" smtClean="0"/>
              <a:t>Kofi Annan 1997.: “cijeli UN-ov                                                                 sustav je odgovoran za širenje                                                                rodne perspektive”                                                                                     </a:t>
            </a:r>
            <a:endParaRPr lang="hr-HR" sz="3200" dirty="0"/>
          </a:p>
        </p:txBody>
      </p:sp>
      <p:pic>
        <p:nvPicPr>
          <p:cNvPr id="8" name="Picture 2" descr="Slikovni rezultat za gender conference beejing 1995"/>
          <p:cNvPicPr>
            <a:picLocks noChangeAspect="1" noChangeArrowheads="1"/>
          </p:cNvPicPr>
          <p:nvPr/>
        </p:nvPicPr>
        <p:blipFill>
          <a:blip r:embed="rId2" cstate="print"/>
          <a:srcRect r="3489"/>
          <a:stretch>
            <a:fillRect/>
          </a:stretch>
        </p:blipFill>
        <p:spPr bwMode="auto">
          <a:xfrm>
            <a:off x="5988919" y="4152368"/>
            <a:ext cx="6203081" cy="2491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839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5D68F-1876-4452-B3DC-A7E5DE5D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58325" cy="132556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  Neznanstvenost rodne ideologije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6B548E-A5F4-40FF-8C18-63F7C939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582659"/>
            <a:ext cx="9408695" cy="4788571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hr-HR" sz="3400" dirty="0" smtClean="0"/>
              <a:t>rodna ideologija na vrhuncu između 2000. i 2010. – tada je počelo njeno znanstveno raskrinkavanje</a:t>
            </a:r>
          </a:p>
          <a:p>
            <a:pPr lvl="0">
              <a:defRPr/>
            </a:pPr>
            <a:r>
              <a:rPr lang="hr-HR" sz="3400" dirty="0" smtClean="0"/>
              <a:t>2011</a:t>
            </a:r>
            <a:r>
              <a:rPr lang="hr-HR" sz="3400" dirty="0"/>
              <a:t>. g</a:t>
            </a:r>
            <a:r>
              <a:rPr lang="hr-HR" sz="3400" dirty="0" smtClean="0"/>
              <a:t>. je </a:t>
            </a:r>
            <a:r>
              <a:rPr lang="hr-HR" sz="3400" b="1" dirty="0"/>
              <a:t>zatvoren Nordijski rodni institut</a:t>
            </a:r>
            <a:r>
              <a:rPr lang="hr-HR" sz="3400" dirty="0"/>
              <a:t>, vodeći centar za rodna istraživanja, koji ju nije uspio znanstveno </a:t>
            </a:r>
            <a:r>
              <a:rPr lang="hr-HR" sz="3400" dirty="0" smtClean="0"/>
              <a:t>dokazati </a:t>
            </a:r>
            <a:endParaRPr lang="hr-HR" sz="3400" dirty="0"/>
          </a:p>
          <a:p>
            <a:r>
              <a:rPr lang="hr-HR" sz="3400" dirty="0"/>
              <a:t>b</a:t>
            </a:r>
            <a:r>
              <a:rPr lang="hr-HR" sz="3400" dirty="0" smtClean="0"/>
              <a:t>udući </a:t>
            </a:r>
            <a:r>
              <a:rPr lang="hr-HR" sz="3400" dirty="0"/>
              <a:t>da je znanstveno neutemeljena,  </a:t>
            </a:r>
            <a:r>
              <a:rPr lang="hr-HR" sz="3400" dirty="0" smtClean="0"/>
              <a:t>pokušava se </a:t>
            </a:r>
            <a:r>
              <a:rPr lang="hr-HR" sz="3400" dirty="0"/>
              <a:t>‘ispod </a:t>
            </a:r>
            <a:r>
              <a:rPr lang="hr-HR" sz="3400" dirty="0" smtClean="0"/>
              <a:t>radara’, </a:t>
            </a:r>
            <a:r>
              <a:rPr lang="hr-HR" sz="3400" dirty="0"/>
              <a:t>izbjegavajući stručne argumente, </a:t>
            </a:r>
            <a:r>
              <a:rPr lang="hr-HR" sz="3400" b="1" dirty="0"/>
              <a:t>ugurati u mnoge </a:t>
            </a:r>
            <a:r>
              <a:rPr lang="hr-HR" sz="3400" b="1" dirty="0" smtClean="0"/>
              <a:t>dokumente</a:t>
            </a:r>
            <a:endParaRPr lang="hr-HR" sz="3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8716" y="1955545"/>
            <a:ext cx="1455001" cy="416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39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9244B0-5963-496B-8435-6194C4C2A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526" y="2347577"/>
            <a:ext cx="9788190" cy="2387600"/>
          </a:xfrm>
          <a:ln>
            <a:noFill/>
          </a:ln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hr-H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</a:t>
            </a:r>
            <a:r>
              <a:rPr lang="hr-HR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ŠTO JE ISTANBULSKA KONVENCIJA?</a:t>
            </a:r>
            <a:endParaRPr lang="hr-HR" sz="5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3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5D68F-1876-4452-B3DC-A7E5DE5D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58325" cy="132556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  Što je Istanbulska konvencija?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6B548E-A5F4-40FF-8C18-63F7C939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708483"/>
            <a:ext cx="11706726" cy="4547937"/>
          </a:xfrm>
        </p:spPr>
        <p:txBody>
          <a:bodyPr>
            <a:noAutofit/>
          </a:bodyPr>
          <a:lstStyle/>
          <a:p>
            <a:pPr lvl="0"/>
            <a:r>
              <a:rPr lang="hr-HR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skraćeni </a:t>
            </a:r>
            <a:r>
              <a:rPr lang="hr-HR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naziv za </a:t>
            </a:r>
            <a:r>
              <a:rPr lang="hr-HR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Konvenciju Vijeća Europe o sprečavanju i borbi protiv nasilja nad ženama i nasilja u obitelji</a:t>
            </a:r>
            <a:r>
              <a:rPr lang="hr-HR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(prihvaćenu 11. svibnja 2011. u Istanbulu)</a:t>
            </a:r>
          </a:p>
          <a:p>
            <a:pPr lvl="0"/>
            <a:r>
              <a:rPr lang="hr-HR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kao međunarodni ugovor </a:t>
            </a:r>
            <a:r>
              <a:rPr lang="hr-HR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pravno je jača od nacionalnih </a:t>
            </a:r>
            <a:r>
              <a:rPr lang="hr-HR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zakona</a:t>
            </a:r>
            <a:endParaRPr lang="hr-HR" sz="3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hr-HR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države koje ju ratificiraju podložne su </a:t>
            </a:r>
            <a:r>
              <a:rPr lang="hr-HR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kontroli međunarodne skupine</a:t>
            </a:r>
            <a:r>
              <a:rPr lang="hr-HR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r-HR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pod nazivom GREVIO </a:t>
            </a:r>
            <a:r>
              <a:rPr lang="hr-HR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koja nadzire provedbu </a:t>
            </a:r>
            <a:r>
              <a:rPr lang="hr-HR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Konvencije, osobito u </a:t>
            </a:r>
            <a:r>
              <a:rPr lang="hr-HR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području zakonodavstva, </a:t>
            </a:r>
            <a:r>
              <a:rPr lang="hr-HR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antidiskriminacijske politike, školstva, zdravstva, medija </a:t>
            </a:r>
            <a:r>
              <a:rPr lang="hr-HR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sl.</a:t>
            </a:r>
          </a:p>
        </p:txBody>
      </p:sp>
    </p:spTree>
    <p:extLst>
      <p:ext uri="{BB962C8B-B14F-4D97-AF65-F5344CB8AC3E}">
        <p14:creationId xmlns:p14="http://schemas.microsoft.com/office/powerpoint/2010/main" xmlns="" val="11839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5D68F-1876-4452-B3DC-A7E5DE5D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58325" cy="132556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  Što je Istanbulska konvencija?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6B548E-A5F4-40FF-8C18-63F7C939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2231"/>
            <a:ext cx="6545179" cy="3453064"/>
          </a:xfrm>
        </p:spPr>
        <p:txBody>
          <a:bodyPr>
            <a:noAutofit/>
          </a:bodyPr>
          <a:lstStyle/>
          <a:p>
            <a:pPr lvl="0"/>
            <a:r>
              <a:rPr lang="hr-H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 </a:t>
            </a:r>
            <a:r>
              <a:rPr lang="hr-H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sedam</a:t>
            </a:r>
            <a:r>
              <a:rPr lang="hr-H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r-H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godina postojanja (od 2011</a:t>
            </a:r>
            <a:r>
              <a:rPr lang="hr-H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.) ratificiralo </a:t>
            </a:r>
            <a:r>
              <a:rPr lang="hr-H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ju </a:t>
            </a:r>
            <a:r>
              <a:rPr lang="hr-H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 </a:t>
            </a:r>
            <a:r>
              <a:rPr lang="hr-H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28</a:t>
            </a:r>
            <a:r>
              <a:rPr lang="hr-H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r-H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od                                                    ukupno 47 članica Vijeća </a:t>
            </a:r>
            <a:r>
              <a:rPr lang="hr-H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Europe</a:t>
            </a:r>
            <a:endParaRPr lang="hr-H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hr-H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potpisala ju je SDP-ova vlada 2013.g.</a:t>
            </a:r>
          </a:p>
          <a:p>
            <a:pPr lvl="0"/>
            <a:r>
              <a:rPr lang="hr-H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Hrvatski </a:t>
            </a:r>
            <a:r>
              <a:rPr lang="hr-H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sabor </a:t>
            </a:r>
            <a:r>
              <a:rPr lang="hr-H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je najavio odlučivanje                                                             </a:t>
            </a:r>
            <a:r>
              <a:rPr lang="hr-H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</a:t>
            </a:r>
            <a:r>
              <a:rPr lang="hr-H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njenoj ratifikaciji </a:t>
            </a:r>
            <a:endParaRPr lang="hr-H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8" name="Picture 4" descr="Slikovni rezultat za istanbul convention ratification signa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3023" y="1770485"/>
            <a:ext cx="4595261" cy="3198558"/>
          </a:xfrm>
          <a:prstGeom prst="rect">
            <a:avLst/>
          </a:prstGeom>
          <a:noFill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D6B548E-A5F4-40FF-8C18-63F7C93913C9}"/>
              </a:ext>
            </a:extLst>
          </p:cNvPr>
          <p:cNvSpPr txBox="1">
            <a:spLocks/>
          </p:cNvSpPr>
          <p:nvPr/>
        </p:nvSpPr>
        <p:spPr>
          <a:xfrm>
            <a:off x="441157" y="5241758"/>
            <a:ext cx="11153273" cy="1387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javnoj raspravi 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(provedenoj na Vladinoj stranici </a:t>
            </a:r>
            <a:r>
              <a:rPr kumimoji="0" lang="hr-H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e-Savjetovanja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srpnju 2017.) je 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80% hrvatskih građana izrazilo protivljenje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prihvaćanju Istanbulske konvencije!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9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9244B0-5963-496B-8435-6194C4C2A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526" y="2347577"/>
            <a:ext cx="10702590" cy="2387600"/>
          </a:xfrm>
          <a:ln>
            <a:noFill/>
          </a:ln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hr-H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</a:t>
            </a:r>
            <a:r>
              <a:rPr lang="hr-HR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NEPRIHVATLJIVO U  ISTANBULSKOJ KONVENCIJI</a:t>
            </a:r>
            <a:endParaRPr lang="hr-HR" sz="5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3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35D68F-1876-4452-B3DC-A7E5DE5D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58325" cy="132556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  Neprihvatljivo </a:t>
            </a:r>
            <a:r>
              <a:rPr lang="hr-HR" sz="3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u Istanbulskoj konvenciji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6B548E-A5F4-40FF-8C18-63F7C939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9" y="1744578"/>
            <a:ext cx="11891211" cy="2935706"/>
          </a:xfrm>
        </p:spPr>
        <p:txBody>
          <a:bodyPr>
            <a:noAutofit/>
          </a:bodyPr>
          <a:lstStyle/>
          <a:p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 krinkom zaštite žena od nasilja, želi ‘na mala vrata’ uvesti </a:t>
            </a:r>
            <a:r>
              <a:rPr lang="hr-HR" b="1" dirty="0" smtClean="0"/>
              <a:t>rodnu ideologiju </a:t>
            </a:r>
            <a:r>
              <a:rPr lang="hr-HR" dirty="0" smtClean="0"/>
              <a:t>i pojam </a:t>
            </a:r>
            <a:r>
              <a:rPr lang="hr-HR" dirty="0"/>
              <a:t>'roda' </a:t>
            </a:r>
            <a:r>
              <a:rPr lang="hr-HR" dirty="0" smtClean="0"/>
              <a:t>kao društveni konstrukt odvojen od spola</a:t>
            </a:r>
            <a:r>
              <a:rPr lang="hr-HR" b="1" dirty="0" smtClean="0"/>
              <a:t>:</a:t>
            </a:r>
          </a:p>
          <a:p>
            <a:pPr>
              <a:spcBef>
                <a:spcPts val="600"/>
              </a:spcBef>
              <a:buNone/>
            </a:pPr>
            <a:r>
              <a:rPr lang="hr-HR" dirty="0" smtClean="0"/>
              <a:t>  “’</a:t>
            </a:r>
            <a:r>
              <a:rPr lang="hr-HR" i="1" dirty="0" smtClean="0">
                <a:cs typeface="Courier New" pitchFamily="49" charset="0"/>
              </a:rPr>
              <a:t>R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od</a:t>
            </a:r>
            <a:r>
              <a:rPr lang="hr-HR" i="1" dirty="0" smtClean="0">
                <a:cs typeface="Courier New" pitchFamily="49" charset="0"/>
              </a:rPr>
              <a:t>’</a:t>
            </a:r>
            <a:r>
              <a:rPr lang="vi-VN" i="1" dirty="0" smtClean="0">
                <a:cs typeface="Courier New" pitchFamily="49" charset="0"/>
              </a:rPr>
              <a:t>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označava</a:t>
            </a:r>
            <a:r>
              <a:rPr lang="vi-VN" i="1" dirty="0" smtClean="0">
                <a:cs typeface="Courier New" pitchFamily="49" charset="0"/>
              </a:rPr>
              <a:t>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društveno oblikovane uloge, ponašanja, aktivnosti i osobine koje određeno društvo smatra prikladnima za žene i muškarce</a:t>
            </a:r>
            <a:r>
              <a:rPr lang="hr-HR" i="1" dirty="0" smtClean="0">
                <a:cs typeface="Courier New" pitchFamily="49" charset="0"/>
              </a:rPr>
              <a:t>.”  (čl.3c) </a:t>
            </a:r>
          </a:p>
          <a:p>
            <a:pPr lvl="0">
              <a:defRPr/>
            </a:pPr>
            <a:r>
              <a:rPr lang="hr-HR" dirty="0" smtClean="0"/>
              <a:t>spol i rod se kao odvojeni pojmovi navode i kao mogući temelji diskriminacije: </a:t>
            </a:r>
            <a:r>
              <a:rPr lang="hr-HR" i="1" dirty="0" smtClean="0"/>
              <a:t>“po bilo kojoj osnovi kao što su </a:t>
            </a:r>
            <a:r>
              <a:rPr lang="hr-HR" b="1" i="1" dirty="0" smtClean="0"/>
              <a:t>spol, rod,... seksualna orijentacija, rodni identitet</a:t>
            </a:r>
            <a:r>
              <a:rPr lang="hr-HR" i="1" dirty="0" smtClean="0"/>
              <a:t>...” (čl.4 st.3),</a:t>
            </a:r>
            <a:r>
              <a:rPr lang="hr-HR" dirty="0" smtClean="0"/>
              <a:t>  što ne postoji u Ustavu RH</a:t>
            </a:r>
          </a:p>
          <a:p>
            <a:pPr lvl="0">
              <a:defRPr/>
            </a:pPr>
            <a:r>
              <a:rPr lang="hr-HR" dirty="0" smtClean="0">
                <a:solidFill>
                  <a:srgbClr val="000000"/>
                </a:solidFill>
              </a:rPr>
              <a:t>Iz Pojašnjavajućeg izvješća o čl.4</a:t>
            </a:r>
            <a:r>
              <a:rPr lang="hr-HR" dirty="0" smtClean="0"/>
              <a:t>.: </a:t>
            </a:r>
            <a:r>
              <a:rPr lang="hr-HR" i="1" dirty="0" smtClean="0"/>
              <a:t>“Određene skupine pojedinaca mogu doživjeti diskriminaciju na temelju rodnog identiteta, što jednostavno rečeno znači da </a:t>
            </a:r>
            <a:r>
              <a:rPr lang="hr-HR" b="1" i="1" dirty="0" smtClean="0"/>
              <a:t>rod s kojim se poistovjećuju nije u skladu sa spolom koji im je dodijeljen pri rođenju</a:t>
            </a:r>
            <a:r>
              <a:rPr lang="hr-HR" i="1" dirty="0" smtClean="0"/>
              <a:t>.”</a:t>
            </a:r>
            <a:r>
              <a:rPr lang="vi-VN" i="1" dirty="0" smtClean="0"/>
              <a:t> </a:t>
            </a:r>
            <a:r>
              <a:rPr lang="hr-HR" i="1" dirty="0" smtClean="0"/>
              <a:t>  </a:t>
            </a:r>
            <a:endParaRPr lang="hr-HR" i="1" dirty="0" smtClean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CD6B548E-A5F4-40FF-8C18-63F7C93913C9}"/>
              </a:ext>
            </a:extLst>
          </p:cNvPr>
          <p:cNvSpPr txBox="1">
            <a:spLocks/>
          </p:cNvSpPr>
          <p:nvPr/>
        </p:nvSpPr>
        <p:spPr>
          <a:xfrm>
            <a:off x="1648326" y="5049252"/>
            <a:ext cx="10355178" cy="1399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3200" dirty="0" smtClean="0"/>
              <a:t>  </a:t>
            </a:r>
            <a:endParaRPr kumimoji="0" lang="hr-HR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9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r\TeenSTAR\TS 2017\Gradanska inicijativa Istina o istambulskoj Listopad 2017\Logo IoI\971ab1bed6a3eb47e4cf0ef7754f9fe96218c3e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1158" y="4042609"/>
            <a:ext cx="3967686" cy="192505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5D68F-1876-4452-B3DC-A7E5DE5D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58325" cy="132556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  Neprihvatljivo </a:t>
            </a:r>
            <a:r>
              <a:rPr lang="hr-HR" sz="3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u Istanbulskoj konvenciji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CD6B548E-A5F4-40FF-8C18-63F7C93913C9}"/>
              </a:ext>
            </a:extLst>
          </p:cNvPr>
          <p:cNvSpPr txBox="1">
            <a:spLocks/>
          </p:cNvSpPr>
          <p:nvPr/>
        </p:nvSpPr>
        <p:spPr>
          <a:xfrm>
            <a:off x="1263316" y="3485148"/>
            <a:ext cx="6906126" cy="2891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r-HR" sz="3200" dirty="0" smtClean="0"/>
              <a:t>  </a:t>
            </a:r>
            <a:endParaRPr kumimoji="0" lang="hr-HR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hr-HR" sz="3200" dirty="0" smtClean="0"/>
              <a:t>  Budući da bi rodne dogme postale obvezujuće, ugrozilo bi se Ustavno </a:t>
            </a:r>
            <a:r>
              <a:rPr lang="hr-HR" sz="3200" b="1" dirty="0" smtClean="0"/>
              <a:t>pravo roditelja da slobodno odlučuju o odgoju </a:t>
            </a:r>
            <a:r>
              <a:rPr lang="hr-HR" sz="3200" dirty="0" smtClean="0"/>
              <a:t>svoje djece!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CD6B548E-A5F4-40FF-8C18-63F7C93913C9}"/>
              </a:ext>
            </a:extLst>
          </p:cNvPr>
          <p:cNvSpPr txBox="1">
            <a:spLocks/>
          </p:cNvSpPr>
          <p:nvPr/>
        </p:nvSpPr>
        <p:spPr>
          <a:xfrm>
            <a:off x="360946" y="1519987"/>
            <a:ext cx="11333748" cy="1580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hr-HR" sz="3200" dirty="0" smtClean="0"/>
              <a:t>Konvencija zahtijeva </a:t>
            </a:r>
            <a:r>
              <a:rPr lang="hr-HR" sz="3200" dirty="0"/>
              <a:t>da se </a:t>
            </a:r>
            <a:r>
              <a:rPr lang="hr-HR" sz="3200" dirty="0" smtClean="0"/>
              <a:t>pitanja roda uvedu i </a:t>
            </a:r>
            <a:r>
              <a:rPr lang="hr-HR" sz="2800" i="1" dirty="0" smtClean="0"/>
              <a:t>“</a:t>
            </a:r>
            <a:r>
              <a:rPr lang="pl-PL" sz="2800" b="1" i="1" dirty="0" smtClean="0"/>
              <a:t>u redovni nastavni plan i program </a:t>
            </a:r>
            <a:r>
              <a:rPr lang="pl-PL" sz="2800" i="1" dirty="0" smtClean="0"/>
              <a:t>i na svim razinama obrazovanja”</a:t>
            </a:r>
            <a:r>
              <a:rPr lang="pl-PL" sz="3200" dirty="0" smtClean="0"/>
              <a:t> </a:t>
            </a:r>
            <a:r>
              <a:rPr lang="pl-PL" sz="2800" i="1" dirty="0" smtClean="0"/>
              <a:t>(čl.14 st.1)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pl-PL" sz="3200" dirty="0" smtClean="0"/>
              <a:t>promicanje rodnih načela predviđa se i </a:t>
            </a:r>
            <a:r>
              <a:rPr lang="pl-PL" sz="2800" i="1" dirty="0" smtClean="0"/>
              <a:t>„</a:t>
            </a:r>
            <a:r>
              <a:rPr lang="hr-HR" sz="2800" i="1" dirty="0" smtClean="0"/>
              <a:t>u sportskim te kulturnim okruženjima i okruženjima za slobodno vrijeme te </a:t>
            </a:r>
            <a:r>
              <a:rPr lang="hr-HR" sz="2800" b="1" i="1" dirty="0" smtClean="0"/>
              <a:t>u medijima</a:t>
            </a:r>
            <a:r>
              <a:rPr lang="hr-HR" sz="2800" i="1" dirty="0" smtClean="0"/>
              <a:t>.” </a:t>
            </a:r>
            <a:r>
              <a:rPr lang="pl-PL" sz="2800" i="1" dirty="0" smtClean="0"/>
              <a:t>(čl.14 st.2)</a:t>
            </a:r>
            <a:endParaRPr lang="hr-HR" sz="2800" b="1" i="1" dirty="0" smtClean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hr-HR" sz="3200" dirty="0" smtClean="0"/>
              <a:t> </a:t>
            </a:r>
            <a:endParaRPr lang="hr-HR" sz="3200" dirty="0"/>
          </a:p>
        </p:txBody>
      </p:sp>
      <p:sp>
        <p:nvSpPr>
          <p:cNvPr id="9" name="Right Arrow 8"/>
          <p:cNvSpPr/>
          <p:nvPr/>
        </p:nvSpPr>
        <p:spPr>
          <a:xfrm>
            <a:off x="361260" y="4126366"/>
            <a:ext cx="978408" cy="38500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839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likovni rezultat za gabriele kuby nova ideologija seksualnosti"/>
          <p:cNvPicPr>
            <a:picLocks noChangeAspect="1" noChangeArrowheads="1"/>
          </p:cNvPicPr>
          <p:nvPr/>
        </p:nvPicPr>
        <p:blipFill>
          <a:blip r:embed="rId2" cstate="print"/>
          <a:srcRect l="945" t="606" r="945" b="48455"/>
          <a:stretch>
            <a:fillRect/>
          </a:stretch>
        </p:blipFill>
        <p:spPr bwMode="auto">
          <a:xfrm>
            <a:off x="8109286" y="1771062"/>
            <a:ext cx="3706186" cy="299847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5D68F-1876-4452-B3DC-A7E5DE5D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58325" cy="132556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  Neprihvatljivo </a:t>
            </a:r>
            <a:r>
              <a:rPr lang="hr-HR" sz="3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u Istanbulskoj konvenciji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CD6B548E-A5F4-40FF-8C18-63F7C93913C9}"/>
              </a:ext>
            </a:extLst>
          </p:cNvPr>
          <p:cNvSpPr txBox="1">
            <a:spLocks/>
          </p:cNvSpPr>
          <p:nvPr/>
        </p:nvSpPr>
        <p:spPr>
          <a:xfrm>
            <a:off x="264693" y="1716502"/>
            <a:ext cx="7519739" cy="2843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hr-HR" sz="3200" dirty="0" smtClean="0"/>
              <a:t>Konvencija traži da se </a:t>
            </a:r>
            <a:r>
              <a:rPr lang="hr-HR" sz="3200" i="1" dirty="0" smtClean="0"/>
              <a:t>“</a:t>
            </a:r>
            <a:r>
              <a:rPr lang="hr-HR" sz="3200" b="1" i="1" dirty="0" smtClean="0"/>
              <a:t>kultura, običaji, vjera i tradicija</a:t>
            </a:r>
            <a:r>
              <a:rPr lang="hr-HR" sz="3200" i="1" dirty="0" smtClean="0"/>
              <a:t>”</a:t>
            </a:r>
            <a:r>
              <a:rPr lang="hr-HR" sz="3200" b="1" i="1" dirty="0" smtClean="0"/>
              <a:t> </a:t>
            </a:r>
            <a:r>
              <a:rPr lang="hr-HR" sz="3200" dirty="0" smtClean="0"/>
              <a:t>dotične zemlje podčine njenim ciljevima i tumačenjima </a:t>
            </a:r>
            <a:r>
              <a:rPr lang="hr-HR" sz="2800" i="1" dirty="0" smtClean="0"/>
              <a:t>(čl.12 st.5)</a:t>
            </a:r>
            <a:endParaRPr kumimoji="0" lang="hr-H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hr-HR" sz="3200" noProof="0" dirty="0" smtClean="0"/>
              <a:t>zahtijeva </a:t>
            </a:r>
            <a:r>
              <a:rPr lang="hr-HR" sz="3200" dirty="0" smtClean="0"/>
              <a:t>iskorjenjivanje</a:t>
            </a:r>
            <a:r>
              <a:rPr lang="hr-HR" sz="3200" b="1" dirty="0" smtClean="0"/>
              <a:t> </a:t>
            </a:r>
            <a:r>
              <a:rPr lang="hr-HR" sz="3200" i="1" dirty="0" smtClean="0"/>
              <a:t>“predrasuda, običaja i tradicija” </a:t>
            </a:r>
            <a:r>
              <a:rPr lang="hr-HR" sz="3200" dirty="0" smtClean="0"/>
              <a:t>koje se temelje na </a:t>
            </a:r>
            <a:r>
              <a:rPr lang="hr-HR" sz="3200" b="1" i="1" dirty="0" smtClean="0"/>
              <a:t>“stereotipnim ulogama žena i muškaraca” </a:t>
            </a:r>
            <a:r>
              <a:rPr kumimoji="0" lang="hr-H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(čl.12 st.1)</a:t>
            </a:r>
            <a:endParaRPr kumimoji="0" lang="hr-HR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9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5D68F-1876-4452-B3DC-A7E5DE5D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58325" cy="132556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r-HR" sz="4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  Vijesti iz svijeta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6B548E-A5F4-40FF-8C18-63F7C939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45" y="2462650"/>
            <a:ext cx="5799221" cy="282187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hr-HR" sz="3200" dirty="0"/>
              <a:t>  </a:t>
            </a:r>
            <a:r>
              <a:rPr lang="hr-HR" sz="3600" dirty="0"/>
              <a:t>Muškarac iz Kanade (52 g.) ostavio je suprugu i sedmero djece i ‘postao’ </a:t>
            </a:r>
            <a:r>
              <a:rPr lang="hr-HR" sz="3600" dirty="0" smtClean="0"/>
              <a:t>6-godišnja djevojčica...</a:t>
            </a:r>
            <a:endParaRPr lang="hr-HR" sz="3600" dirty="0"/>
          </a:p>
          <a:p>
            <a:pPr>
              <a:buNone/>
            </a:pPr>
            <a:r>
              <a:rPr lang="hr-HR" sz="3600" dirty="0"/>
              <a:t>	</a:t>
            </a:r>
            <a:endParaRPr lang="hr-HR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3999" y="1798639"/>
            <a:ext cx="4725212" cy="4531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839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5D68F-1876-4452-B3DC-A7E5DE5D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58325" cy="132556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  Neprihvatljivo </a:t>
            </a:r>
            <a:r>
              <a:rPr lang="hr-HR" sz="3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u Istanbulskoj konvenciji</a:t>
            </a:r>
          </a:p>
        </p:txBody>
      </p:sp>
      <p:pic>
        <p:nvPicPr>
          <p:cNvPr id="34818" name="Picture 2" descr="Slikovni rezultat za ruin fami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136" y="1947944"/>
            <a:ext cx="5604403" cy="3718931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CD6B548E-A5F4-40FF-8C18-63F7C93913C9}"/>
              </a:ext>
            </a:extLst>
          </p:cNvPr>
          <p:cNvSpPr txBox="1">
            <a:spLocks/>
          </p:cNvSpPr>
          <p:nvPr/>
        </p:nvSpPr>
        <p:spPr>
          <a:xfrm>
            <a:off x="6349027" y="2550538"/>
            <a:ext cx="5621299" cy="2983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zbunjivanje djece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rastakanje zdrave spolnosti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manje sklopljenih brakova, više rastava, sve manje djece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rušenje obitelji</a:t>
            </a:r>
          </a:p>
        </p:txBody>
      </p:sp>
    </p:spTree>
    <p:extLst>
      <p:ext uri="{BB962C8B-B14F-4D97-AF65-F5344CB8AC3E}">
        <p14:creationId xmlns:p14="http://schemas.microsoft.com/office/powerpoint/2010/main" xmlns="" val="11839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9244B0-5963-496B-8435-6194C4C2A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526" y="2347577"/>
            <a:ext cx="9788190" cy="2387600"/>
          </a:xfrm>
          <a:ln>
            <a:noFill/>
          </a:ln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hr-H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</a:t>
            </a:r>
            <a:r>
              <a:rPr lang="hr-HR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GRAĐANSKA INICIJATIVA “ISTINA O ISTANBULSKOJ”</a:t>
            </a:r>
            <a:endParaRPr lang="hr-HR" sz="5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3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35D68F-1876-4452-B3DC-A7E5DE5D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58325" cy="132556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  </a:t>
            </a:r>
            <a:r>
              <a:rPr lang="hr-HR" sz="4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Građanska inicijativa</a:t>
            </a:r>
            <a:endParaRPr lang="hr-HR" sz="4800" b="1" i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6B548E-A5F4-40FF-8C18-63F7C939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69" y="1540041"/>
            <a:ext cx="11975431" cy="4981075"/>
          </a:xfrm>
        </p:spPr>
        <p:txBody>
          <a:bodyPr>
            <a:noAutofit/>
          </a:bodyPr>
          <a:lstStyle/>
          <a:p>
            <a:pPr lvl="0"/>
            <a:r>
              <a:rPr lang="hr-HR" sz="3200" b="1" dirty="0"/>
              <a:t>oštro osuđuje </a:t>
            </a:r>
            <a:r>
              <a:rPr lang="hr-HR" sz="3200" b="1" dirty="0" smtClean="0"/>
              <a:t>nasilje </a:t>
            </a:r>
            <a:r>
              <a:rPr lang="hr-HR" sz="3200" b="1" dirty="0"/>
              <a:t>nad ženama i svako nasilje u obitelji</a:t>
            </a:r>
            <a:r>
              <a:rPr lang="hr-HR" sz="3200" dirty="0"/>
              <a:t>, i zalaže se za što bolja zakonska rješenja i njihovu učinkovitu provedbu</a:t>
            </a:r>
          </a:p>
          <a:p>
            <a:pPr lvl="0"/>
            <a:r>
              <a:rPr lang="hr-HR" sz="3200" b="1" dirty="0"/>
              <a:t>protivi se, međutim, ratifikaciji</a:t>
            </a:r>
            <a:r>
              <a:rPr lang="hr-HR" sz="3200" dirty="0"/>
              <a:t> </a:t>
            </a:r>
            <a:r>
              <a:rPr lang="hr-HR" sz="3200" b="1" dirty="0" err="1"/>
              <a:t>Istanbulske</a:t>
            </a:r>
            <a:r>
              <a:rPr lang="hr-HR" sz="3200" b="1" dirty="0"/>
              <a:t> </a:t>
            </a:r>
            <a:r>
              <a:rPr lang="hr-HR" sz="3200" b="1" dirty="0" smtClean="0"/>
              <a:t>konvencije</a:t>
            </a:r>
            <a:endParaRPr lang="hr-HR" sz="3200" dirty="0"/>
          </a:p>
          <a:p>
            <a:r>
              <a:rPr lang="hr-HR" sz="3200" dirty="0"/>
              <a:t>Jesmo li suverena država ili ideološka kolonija? </a:t>
            </a:r>
          </a:p>
          <a:p>
            <a:r>
              <a:rPr lang="hr-HR" sz="3200" dirty="0"/>
              <a:t>Možemo li iz </a:t>
            </a:r>
            <a:r>
              <a:rPr lang="hr-HR" sz="3200" dirty="0" err="1"/>
              <a:t>Istanbulske</a:t>
            </a:r>
            <a:r>
              <a:rPr lang="hr-HR" sz="3200" dirty="0"/>
              <a:t> konvencije uzeti ono što je dobro i ugraditi u naše zakone?</a:t>
            </a:r>
          </a:p>
          <a:p>
            <a:pPr lvl="0"/>
            <a:endParaRPr lang="hr-HR" sz="32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496" y="4337331"/>
            <a:ext cx="8631504" cy="252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39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5D68F-1876-4452-B3DC-A7E5DE5D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58325" cy="132556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  </a:t>
            </a:r>
            <a:r>
              <a:rPr lang="hr-HR" sz="4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Građanska inicijativa</a:t>
            </a:r>
            <a:endParaRPr lang="hr-HR" sz="4800" b="1" i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6B548E-A5F4-40FF-8C18-63F7C939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253" y="2286000"/>
            <a:ext cx="9769641" cy="2875548"/>
          </a:xfrm>
          <a:solidFill>
            <a:srgbClr val="0070C0">
              <a:alpha val="25000"/>
            </a:srgbClr>
          </a:solidFill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buNone/>
            </a:pPr>
            <a:r>
              <a:rPr lang="hr-HR" sz="800" b="1" dirty="0"/>
              <a:t>  </a:t>
            </a:r>
            <a:endParaRPr lang="hr-HR" sz="800" b="1" dirty="0" smtClean="0"/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3200" b="1" dirty="0" smtClean="0"/>
              <a:t>Građanska </a:t>
            </a:r>
            <a:r>
              <a:rPr lang="hr-HR" sz="3200" b="1" dirty="0"/>
              <a:t>inicijativa </a:t>
            </a:r>
            <a:r>
              <a:rPr lang="hr-HR" sz="3200" b="1" dirty="0" smtClean="0"/>
              <a:t>“</a:t>
            </a:r>
            <a:r>
              <a:rPr lang="hr-HR" sz="3200" b="1" i="1" dirty="0" smtClean="0"/>
              <a:t>Istina </a:t>
            </a:r>
            <a:r>
              <a:rPr lang="hr-HR" sz="3200" b="1" i="1" dirty="0"/>
              <a:t>o </a:t>
            </a:r>
            <a:r>
              <a:rPr lang="hr-HR" sz="3200" b="1" i="1" dirty="0" smtClean="0"/>
              <a:t>Istanbulskoj”</a:t>
            </a:r>
            <a:r>
              <a:rPr lang="hr-HR" sz="3200" b="1" dirty="0" smtClean="0"/>
              <a:t> </a:t>
            </a:r>
            <a:r>
              <a:rPr lang="hr-HR" sz="3200" b="1" dirty="0"/>
              <a:t>poziva hrvatske građane, građanske udruge i političke stranke da joj se pridruže, kako bismo zajedno širili </a:t>
            </a:r>
            <a:r>
              <a:rPr lang="hr-HR" sz="3200" b="1" dirty="0" smtClean="0"/>
              <a:t>činjenice </a:t>
            </a:r>
            <a:r>
              <a:rPr lang="hr-HR" sz="3200" b="1" dirty="0"/>
              <a:t>o Istanbulskoj konvenciji i tako spriječili ratifikaciju tog dokumenta koji je većini hrvatskih građana neprihvatljiv</a:t>
            </a:r>
            <a:r>
              <a:rPr lang="hr-HR" sz="3200" b="1" dirty="0" smtClean="0"/>
              <a:t>!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xmlns="" val="1183998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5D68F-1876-4452-B3DC-A7E5DE5D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58325" cy="132556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  </a:t>
            </a:r>
            <a:r>
              <a:rPr lang="hr-HR" sz="4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Građanska inicijativa</a:t>
            </a:r>
            <a:endParaRPr lang="hr-HR" sz="4800" b="1" i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CD6B548E-A5F4-40FF-8C18-63F7C93913C9}"/>
              </a:ext>
            </a:extLst>
          </p:cNvPr>
          <p:cNvSpPr txBox="1">
            <a:spLocks/>
          </p:cNvSpPr>
          <p:nvPr/>
        </p:nvSpPr>
        <p:spPr>
          <a:xfrm>
            <a:off x="164435" y="1564105"/>
            <a:ext cx="6035839" cy="4468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hr-HR" sz="3200" b="1" dirty="0" smtClean="0">
                <a:solidFill>
                  <a:srgbClr val="FF0066"/>
                </a:solidFill>
              </a:rPr>
              <a:t>Udruge koje podržavaju inicijativu:</a:t>
            </a:r>
          </a:p>
          <a:p>
            <a:pPr algn="ctr"/>
            <a:endParaRPr lang="hr-HR" b="1" dirty="0">
              <a:solidFill>
                <a:srgbClr val="FF0066"/>
              </a:solidFill>
            </a:endParaRPr>
          </a:p>
          <a:p>
            <a:pPr algn="ctr"/>
            <a:r>
              <a:rPr lang="hr-HR" dirty="0" smtClean="0"/>
              <a:t>Glas roditelja za djecu – GROZD</a:t>
            </a:r>
          </a:p>
          <a:p>
            <a:pPr algn="ctr"/>
            <a:r>
              <a:rPr lang="hr-HR" dirty="0" smtClean="0"/>
              <a:t>Centar za obnovu kulture</a:t>
            </a:r>
          </a:p>
          <a:p>
            <a:pPr algn="ctr"/>
            <a:r>
              <a:rPr lang="hr-HR" dirty="0" smtClean="0"/>
              <a:t>Udruga žena Judita</a:t>
            </a:r>
          </a:p>
          <a:p>
            <a:pPr algn="ctr"/>
            <a:r>
              <a:rPr lang="hr-HR" dirty="0" smtClean="0"/>
              <a:t>Udruga Vigilare</a:t>
            </a:r>
          </a:p>
          <a:p>
            <a:pPr algn="ctr"/>
            <a:r>
              <a:rPr lang="hr-HR" dirty="0" smtClean="0"/>
              <a:t>Udruga za cjeloviti spolni odgoj Teen STAR</a:t>
            </a:r>
          </a:p>
          <a:p>
            <a:pPr algn="ctr"/>
            <a:r>
              <a:rPr lang="hr-HR" dirty="0" smtClean="0"/>
              <a:t>Hrvatsko katoličko liječničko društvo</a:t>
            </a:r>
          </a:p>
          <a:p>
            <a:pPr algn="ctr"/>
            <a:r>
              <a:rPr lang="hr-HR" dirty="0" smtClean="0"/>
              <a:t>Hrvatsko katoličko društvo prosvjetnih djelatnika</a:t>
            </a:r>
          </a:p>
          <a:p>
            <a:pPr algn="ctr"/>
            <a:r>
              <a:rPr lang="hr-HR" dirty="0" smtClean="0"/>
              <a:t>Hrvatski pokret za život i obitelj </a:t>
            </a:r>
          </a:p>
          <a:p>
            <a:pPr algn="ctr"/>
            <a:r>
              <a:rPr lang="hr-HR" dirty="0" smtClean="0"/>
              <a:t>Centar za prirodno planiranje obitelji </a:t>
            </a:r>
          </a:p>
          <a:p>
            <a:pPr algn="ctr"/>
            <a:r>
              <a:rPr lang="hr-HR" dirty="0" smtClean="0"/>
              <a:t>Hrvatska schönstattska obitelj</a:t>
            </a:r>
          </a:p>
          <a:p>
            <a:pPr algn="ctr"/>
            <a:r>
              <a:rPr lang="hr-HR" dirty="0" smtClean="0"/>
              <a:t>HKDPD "Biskup Srećko Badurina“</a:t>
            </a:r>
          </a:p>
          <a:p>
            <a:pPr algn="ctr"/>
            <a:r>
              <a:rPr lang="hr-HR" dirty="0" smtClean="0"/>
              <a:t>Hrvatska zajednica bračnih susreta</a:t>
            </a:r>
          </a:p>
          <a:p>
            <a:pPr algn="ctr"/>
            <a:r>
              <a:rPr lang="hr-HR" dirty="0" smtClean="0"/>
              <a:t>Kursiljo – mali tečaj kršćanstva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CD6B548E-A5F4-40FF-8C18-63F7C93913C9}"/>
              </a:ext>
            </a:extLst>
          </p:cNvPr>
          <p:cNvSpPr txBox="1">
            <a:spLocks/>
          </p:cNvSpPr>
          <p:nvPr/>
        </p:nvSpPr>
        <p:spPr>
          <a:xfrm>
            <a:off x="5586666" y="2312369"/>
            <a:ext cx="6035839" cy="3258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hr-HR" dirty="0" smtClean="0"/>
              <a:t>Centar za pomoć trudnicama “Djetešce, na sunašce”</a:t>
            </a:r>
          </a:p>
          <a:p>
            <a:pPr algn="ctr"/>
            <a:r>
              <a:rPr lang="hr-HR" dirty="0" smtClean="0"/>
              <a:t>Obitelj Malih Marija</a:t>
            </a:r>
            <a:endParaRPr lang="hr-HR" sz="1400" dirty="0" smtClean="0"/>
          </a:p>
          <a:p>
            <a:pPr algn="ctr"/>
            <a:r>
              <a:rPr lang="hr-HR" dirty="0" smtClean="0"/>
              <a:t>Udruga hrvatskih brojnih obitelji 8+</a:t>
            </a:r>
          </a:p>
          <a:p>
            <a:pPr algn="ctr"/>
            <a:r>
              <a:rPr lang="hr-HR" dirty="0" smtClean="0"/>
              <a:t>Mladi srca Marijina</a:t>
            </a:r>
          </a:p>
          <a:p>
            <a:pPr algn="ctr"/>
            <a:r>
              <a:rPr lang="hr-HR" dirty="0" smtClean="0"/>
              <a:t>Centar za skrb o plodnosti Fertility</a:t>
            </a:r>
            <a:r>
              <a:rPr lang="hr-HR" i="1" dirty="0" smtClean="0"/>
              <a:t>Care</a:t>
            </a:r>
            <a:r>
              <a:rPr lang="hr-HR" b="1" dirty="0" smtClean="0"/>
              <a:t> </a:t>
            </a:r>
            <a:r>
              <a:rPr lang="hr-HR" dirty="0" smtClean="0"/>
              <a:t>Hrvatska</a:t>
            </a:r>
          </a:p>
          <a:p>
            <a:pPr algn="ctr"/>
            <a:r>
              <a:rPr lang="hr-HR" dirty="0" smtClean="0"/>
              <a:t>SKAC Palma</a:t>
            </a:r>
          </a:p>
          <a:p>
            <a:pPr algn="ctr"/>
            <a:r>
              <a:rPr lang="hr-HR" dirty="0" smtClean="0"/>
              <a:t>Humanitarna udruga Oaza</a:t>
            </a:r>
          </a:p>
          <a:p>
            <a:pPr algn="ctr"/>
            <a:r>
              <a:rPr lang="hr-HR" dirty="0" smtClean="0"/>
              <a:t>Križarska organizacija</a:t>
            </a:r>
          </a:p>
          <a:p>
            <a:pPr algn="ctr"/>
            <a:r>
              <a:rPr lang="hr-HR" dirty="0" smtClean="0"/>
              <a:t>Udruga žena Dinjevac</a:t>
            </a:r>
          </a:p>
          <a:p>
            <a:pPr algn="ctr"/>
            <a:r>
              <a:rPr lang="hr-HR" dirty="0" smtClean="0"/>
              <a:t>SKAC Split</a:t>
            </a:r>
          </a:p>
          <a:p>
            <a:pPr algn="ctr"/>
            <a:r>
              <a:rPr lang="hr-HR" dirty="0" smtClean="0"/>
              <a:t>Udruga Hrvatska za život</a:t>
            </a:r>
          </a:p>
          <a:p>
            <a:pPr algn="ctr"/>
            <a:r>
              <a:rPr lang="hr-HR" dirty="0" smtClean="0"/>
              <a:t>Udruga za promicanje obiteljskih vrijednosti Bl. A. Stepinac</a:t>
            </a:r>
          </a:p>
          <a:p>
            <a:pPr algn="ctr"/>
            <a:r>
              <a:rPr lang="hr-HR" dirty="0" smtClean="0"/>
              <a:t>Udruga Hrvatska ognjišta</a:t>
            </a:r>
          </a:p>
          <a:p>
            <a:pPr algn="ctr"/>
            <a:r>
              <a:rPr lang="hr-HR" dirty="0" smtClean="0"/>
              <a:t>......</a:t>
            </a:r>
          </a:p>
          <a:p>
            <a:pPr algn="ctr"/>
            <a:endParaRPr lang="hr-HR" sz="1400" dirty="0" smtClean="0"/>
          </a:p>
          <a:p>
            <a:pPr algn="ctr"/>
            <a:endParaRPr lang="hr-H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1839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5D68F-1876-4452-B3DC-A7E5DE5D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58325" cy="132556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  </a:t>
            </a:r>
            <a:r>
              <a:rPr lang="hr-HR" sz="4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Građanska inicijativa</a:t>
            </a:r>
            <a:endParaRPr lang="hr-HR" sz="4800" b="1" i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-1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CD6B548E-A5F4-40FF-8C18-63F7C93913C9}"/>
              </a:ext>
            </a:extLst>
          </p:cNvPr>
          <p:cNvSpPr txBox="1">
            <a:spLocks/>
          </p:cNvSpPr>
          <p:nvPr/>
        </p:nvSpPr>
        <p:spPr>
          <a:xfrm>
            <a:off x="1143000" y="2751219"/>
            <a:ext cx="9962147" cy="2013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hr-HR" sz="4400" b="1" dirty="0">
                <a:solidFill>
                  <a:srgbClr val="FF0066"/>
                </a:solidFill>
              </a:rPr>
              <a:t>Sve informacije i potpisivanje peticije na:</a:t>
            </a:r>
          </a:p>
          <a:p>
            <a:pPr algn="ctr"/>
            <a:endParaRPr lang="hr-HR" sz="4400" dirty="0">
              <a:solidFill>
                <a:srgbClr val="FF0066"/>
              </a:solidFill>
            </a:endParaRPr>
          </a:p>
          <a:p>
            <a:pPr algn="ctr"/>
            <a:r>
              <a:rPr lang="hr-HR" sz="4400" b="1" u="sng" dirty="0">
                <a:hlinkClick r:id="rId2"/>
              </a:rPr>
              <a:t>www.istinaoistanbulskoj.info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99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5D68F-1876-4452-B3DC-A7E5DE5D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58325" cy="132556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r-HR" sz="4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  Vijesti iz svijeta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6B548E-A5F4-40FF-8C18-63F7C939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041" y="2971800"/>
            <a:ext cx="5690939" cy="234615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hr-HR" sz="3600" dirty="0"/>
              <a:t>  Amerikanac (22 g.) je prošao 110 operacija kako bi postao 'bespolni izvanzemaljac‘...</a:t>
            </a:r>
            <a:endParaRPr lang="hr-HR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3554" name="Picture 53" descr="Slikovni rezultat za bespolni vanzemalj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473" y="2328011"/>
            <a:ext cx="5162064" cy="34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839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5D68F-1876-4452-B3DC-A7E5DE5D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58325" cy="132556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r-HR" sz="4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Vijesti iz svijeta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6B548E-A5F4-40FF-8C18-63F7C939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627" y="2026151"/>
            <a:ext cx="6039850" cy="21536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3600" dirty="0"/>
              <a:t>  Prema tzv. zakonima o 'rodnom samoodređenju' osoba može </a:t>
            </a:r>
            <a:r>
              <a:rPr lang="hr-HR" sz="3600" b="1" dirty="0"/>
              <a:t>'promijeniti spol' u osobnim dokumentima </a:t>
            </a:r>
            <a:r>
              <a:rPr lang="hr-HR" sz="3600" dirty="0"/>
              <a:t>na temelju obične izjave da se ‘osjeća’ pripadnikom suprotnog spola.</a:t>
            </a:r>
          </a:p>
          <a:p>
            <a:pPr lvl="0">
              <a:buNone/>
            </a:pPr>
            <a:endParaRPr lang="hr-HR" sz="3600" dirty="0"/>
          </a:p>
          <a:p>
            <a:pPr lvl="0">
              <a:buNone/>
            </a:pPr>
            <a:endParaRPr lang="hr-HR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602" name="Picture 2" descr="C:\Usr\TeenSTAR\TS 2017\Gradanska inicijativa Istina o istambulskoj Listopad 2017\Logo IoI\gender neutral rest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696" y="2191002"/>
            <a:ext cx="1928145" cy="1803481"/>
          </a:xfrm>
          <a:prstGeom prst="rect">
            <a:avLst/>
          </a:prstGeom>
          <a:noFill/>
        </p:spPr>
      </p:pic>
      <p:pic>
        <p:nvPicPr>
          <p:cNvPr id="6" name="Picture 5" descr="http://www.wnd.com/files/2017/03/Gabrielle-Ludwig.jpg"/>
          <p:cNvPicPr/>
          <p:nvPr/>
        </p:nvPicPr>
        <p:blipFill>
          <a:blip r:embed="rId3" cstate="print"/>
          <a:srcRect l="17638" r="17638"/>
          <a:stretch>
            <a:fillRect/>
          </a:stretch>
        </p:blipFill>
        <p:spPr bwMode="auto">
          <a:xfrm>
            <a:off x="8337884" y="1708484"/>
            <a:ext cx="3669632" cy="472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839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570838"/>
            <a:ext cx="11765819" cy="1325563"/>
          </a:xfrm>
        </p:spPr>
        <p:txBody>
          <a:bodyPr>
            <a:normAutofit/>
          </a:bodyPr>
          <a:lstStyle/>
          <a:p>
            <a:r>
              <a:rPr lang="hr-HR" sz="3600" b="1" dirty="0"/>
              <a:t>Rukometaš koji je igrao protiv Hrvatske postaje </a:t>
            </a:r>
            <a:r>
              <a:rPr lang="hr-HR" sz="3600" b="1" dirty="0" smtClean="0"/>
              <a:t>– nogometaši</a:t>
            </a:r>
            <a:r>
              <a:rPr lang="hr-HR" b="1" dirty="0" smtClean="0"/>
              <a:t>ca </a:t>
            </a:r>
            <a:r>
              <a:rPr lang="hr-HR" sz="3600" b="1" dirty="0" smtClean="0"/>
              <a:t>(190 cm, 90 kg)</a:t>
            </a:r>
            <a:endParaRPr lang="hr-HR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3175" y="2431064"/>
            <a:ext cx="6955147" cy="391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577" y="2848397"/>
            <a:ext cx="3906732" cy="37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45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5D68F-1876-4452-B3DC-A7E5DE5D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58325" cy="132556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r-HR" sz="4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Vijesti iz svijeta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6B548E-A5F4-40FF-8C18-63F7C939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7" y="1528011"/>
            <a:ext cx="6256421" cy="4776536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hr-HR" sz="3600" dirty="0"/>
              <a:t>  Zakoni u nekim zemljama (npr. u Kaliforniji) zabranjuju upotrebu riječi </a:t>
            </a:r>
            <a:r>
              <a:rPr lang="hr-HR" sz="3600" dirty="0" smtClean="0"/>
              <a:t>‘mama’ </a:t>
            </a:r>
            <a:r>
              <a:rPr lang="hr-HR" sz="3600" dirty="0"/>
              <a:t>i </a:t>
            </a:r>
            <a:r>
              <a:rPr lang="hr-HR" sz="3600" dirty="0" smtClean="0"/>
              <a:t>‘tata’, umjesto toga uvedene </a:t>
            </a:r>
            <a:r>
              <a:rPr lang="hr-HR" sz="3600" dirty="0"/>
              <a:t>su rubrike </a:t>
            </a:r>
            <a:r>
              <a:rPr lang="hr-HR" sz="3600" b="1" dirty="0" smtClean="0"/>
              <a:t>‘roditelj 1’ </a:t>
            </a:r>
            <a:r>
              <a:rPr lang="hr-HR" sz="3600" dirty="0"/>
              <a:t>i </a:t>
            </a:r>
            <a:r>
              <a:rPr lang="hr-HR" sz="3600" b="1" dirty="0" smtClean="0"/>
              <a:t>‘roditelj 2’</a:t>
            </a:r>
            <a:r>
              <a:rPr lang="hr-HR" sz="3600" dirty="0" smtClean="0"/>
              <a:t>.</a:t>
            </a:r>
            <a:endParaRPr lang="hr-HR" sz="1400" dirty="0"/>
          </a:p>
          <a:p>
            <a:pPr>
              <a:buNone/>
            </a:pPr>
            <a:r>
              <a:rPr lang="hr-HR" sz="3600" dirty="0"/>
              <a:t>  Umjesto zamjenica 'ona' i 'on' uvodi se </a:t>
            </a:r>
            <a:r>
              <a:rPr lang="hr-HR" sz="3600" b="1" dirty="0"/>
              <a:t>zamjenica 'ono</a:t>
            </a:r>
            <a:r>
              <a:rPr lang="hr-HR" sz="3600" b="1" dirty="0" smtClean="0"/>
              <a:t>'</a:t>
            </a:r>
            <a:r>
              <a:rPr lang="hr-HR" sz="3600" dirty="0" smtClean="0"/>
              <a:t>.</a:t>
            </a:r>
          </a:p>
          <a:p>
            <a:pPr>
              <a:buNone/>
            </a:pPr>
            <a:r>
              <a:rPr lang="hr-HR" sz="3600" dirty="0" smtClean="0"/>
              <a:t>  Njemačka uvodi </a:t>
            </a:r>
            <a:r>
              <a:rPr lang="hr-HR" sz="3600" b="1" dirty="0" smtClean="0"/>
              <a:t>‘treći spol’</a:t>
            </a:r>
            <a:r>
              <a:rPr lang="hr-HR" sz="3600" dirty="0" smtClean="0"/>
              <a:t> u osobne dokumente...</a:t>
            </a:r>
            <a:endParaRPr lang="hr-HR" sz="3600" dirty="0"/>
          </a:p>
          <a:p>
            <a:pPr lvl="0">
              <a:buNone/>
            </a:pPr>
            <a:endParaRPr lang="hr-HR" sz="3600" dirty="0"/>
          </a:p>
          <a:p>
            <a:pPr lvl="0">
              <a:buNone/>
            </a:pPr>
            <a:endParaRPr lang="hr-HR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4578" name="Picture 37" descr="Slikovni rezultat za she he 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4163" y="2466474"/>
            <a:ext cx="4748303" cy="2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839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5D68F-1876-4452-B3DC-A7E5DE5D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58325" cy="132556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r-HR" sz="4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Vijesti iz svijeta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6B548E-A5F4-40FF-8C18-63F7C939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2063" y="2610852"/>
            <a:ext cx="4860758" cy="2695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3600" dirty="0"/>
              <a:t>  </a:t>
            </a:r>
            <a:r>
              <a:rPr lang="hr-HR" sz="3600" dirty="0" smtClean="0"/>
              <a:t>U američkim školama postoji tzv</a:t>
            </a:r>
            <a:r>
              <a:rPr lang="hr-HR" sz="3600" dirty="0"/>
              <a:t>. </a:t>
            </a:r>
            <a:r>
              <a:rPr lang="hr-HR" sz="3600" b="1" dirty="0"/>
              <a:t>'gender-switch-day'</a:t>
            </a:r>
            <a:r>
              <a:rPr lang="hr-HR" sz="3600" dirty="0"/>
              <a:t> – dan kada učenici trebaju doći u školu obučeni u odjeću suprotnog spola.</a:t>
            </a:r>
          </a:p>
          <a:p>
            <a:pPr lvl="0">
              <a:buNone/>
            </a:pPr>
            <a:endParaRPr lang="hr-HR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6626" name="Picture 2" descr="Slikovni rezultat za gender switch day"/>
          <p:cNvPicPr>
            <a:picLocks noChangeAspect="1" noChangeArrowheads="1"/>
          </p:cNvPicPr>
          <p:nvPr/>
        </p:nvPicPr>
        <p:blipFill>
          <a:blip r:embed="rId2" cstate="print"/>
          <a:srcRect r="11811"/>
          <a:stretch>
            <a:fillRect/>
          </a:stretch>
        </p:blipFill>
        <p:spPr bwMode="auto">
          <a:xfrm>
            <a:off x="555477" y="2081463"/>
            <a:ext cx="6298361" cy="4018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839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5D68F-1876-4452-B3DC-A7E5DE5D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58325" cy="132556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r-HR" sz="4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-18"/>
              </a:rPr>
              <a:t> Vijesti iz svijeta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6B548E-A5F4-40FF-8C18-63F7C939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08" y="2375536"/>
            <a:ext cx="6966284" cy="2695072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hr-HR" sz="3600" dirty="0"/>
              <a:t>  Djecu se 'rodno' odgaja</a:t>
            </a:r>
            <a:r>
              <a:rPr lang="hr-HR" sz="3600" b="1" dirty="0"/>
              <a:t> i u dječjim vrtićima</a:t>
            </a:r>
            <a:r>
              <a:rPr lang="hr-HR" sz="3600" dirty="0"/>
              <a:t> – dječaci oblače suknjice, lakiraju si nokte... kako bi isprobali 'osjećaju' li se bolje kao djevojčice</a:t>
            </a:r>
            <a:r>
              <a:rPr lang="hr-HR" sz="3600" dirty="0" smtClean="0"/>
              <a:t>.</a:t>
            </a:r>
            <a:endParaRPr lang="hr-HR" sz="3600" dirty="0"/>
          </a:p>
          <a:p>
            <a:pPr>
              <a:buNone/>
            </a:pPr>
            <a:endParaRPr lang="hr-HR" sz="3600" dirty="0"/>
          </a:p>
          <a:p>
            <a:pPr lvl="0">
              <a:buNone/>
            </a:pPr>
            <a:endParaRPr lang="hr-HR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C:\Usr\TeenSTAR\TS 2017\Gradanska inicijativa Istina o istambulskoj Listopad 2017\Logo IoI\1fb64c65-4efa-7f1b-7b8d-e4c413698cce_conversion therapy ba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505" y="2249905"/>
            <a:ext cx="3525254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839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3053</TotalTime>
  <Words>1567</Words>
  <Application>Microsoft Office PowerPoint</Application>
  <PresentationFormat>Custom</PresentationFormat>
  <Paragraphs>137</Paragraphs>
  <Slides>35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 Građanska inicijativa      ISTINA O ISTANBULSKOJ</vt:lpstr>
      <vt:lpstr> VIJESTI IZ SVIJETA</vt:lpstr>
      <vt:lpstr>   Vijesti iz svijeta</vt:lpstr>
      <vt:lpstr>   Vijesti iz svijeta</vt:lpstr>
      <vt:lpstr> Vijesti iz svijeta</vt:lpstr>
      <vt:lpstr>Rukometaš koji je igrao protiv Hrvatske postaje – nogometašica (190 cm, 90 kg)</vt:lpstr>
      <vt:lpstr> Vijesti iz svijeta</vt:lpstr>
      <vt:lpstr> Vijesti iz svijeta</vt:lpstr>
      <vt:lpstr> Vijesti iz svijeta</vt:lpstr>
      <vt:lpstr> Vijesti iz svijeta</vt:lpstr>
      <vt:lpstr> Novosti iz Hrvatske!</vt:lpstr>
      <vt:lpstr> Vijesti iz svijeta</vt:lpstr>
      <vt:lpstr> Vijesti iz svijeta</vt:lpstr>
      <vt:lpstr> Vijesti iz svijeta</vt:lpstr>
      <vt:lpstr> Vijesti iz svijeta</vt:lpstr>
      <vt:lpstr> NEZNANSTVENOST RODNE IDEOLOGIJE</vt:lpstr>
      <vt:lpstr>   Korijeni rodne teorije</vt:lpstr>
      <vt:lpstr>   Neznanstvenost rodne ideologije</vt:lpstr>
      <vt:lpstr>   Neznanstvenost rodne ideologije</vt:lpstr>
      <vt:lpstr>   Neznanstvenost rodne ideologije</vt:lpstr>
      <vt:lpstr>   Korijeni rodne teorije</vt:lpstr>
      <vt:lpstr>   Neznanstvenost rodne ideologije</vt:lpstr>
      <vt:lpstr> ŠTO JE ISTANBULSKA KONVENCIJA?</vt:lpstr>
      <vt:lpstr>   Što je Istanbulska konvencija?</vt:lpstr>
      <vt:lpstr>   Što je Istanbulska konvencija?</vt:lpstr>
      <vt:lpstr> NEPRIHVATLJIVO U  ISTANBULSKOJ KONVENCIJI</vt:lpstr>
      <vt:lpstr>   Neprihvatljivo u Istanbulskoj konvenciji</vt:lpstr>
      <vt:lpstr>   Neprihvatljivo u Istanbulskoj konvenciji</vt:lpstr>
      <vt:lpstr>   Neprihvatljivo u Istanbulskoj konvenciji</vt:lpstr>
      <vt:lpstr>   Neprihvatljivo u Istanbulskoj konvenciji</vt:lpstr>
      <vt:lpstr> GRAĐANSKA INICIJATIVA “ISTINA O ISTANBULSKOJ”</vt:lpstr>
      <vt:lpstr>   Građanska inicijativa</vt:lpstr>
      <vt:lpstr>   Građanska inicijativa</vt:lpstr>
      <vt:lpstr>   Građanska inicijativa</vt:lpstr>
      <vt:lpstr>   Građanska inicijativa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 Koluder</dc:creator>
  <cp:lastModifiedBy>Kristina</cp:lastModifiedBy>
  <cp:revision>127</cp:revision>
  <dcterms:created xsi:type="dcterms:W3CDTF">2017-10-16T12:26:27Z</dcterms:created>
  <dcterms:modified xsi:type="dcterms:W3CDTF">2018-03-14T18:21:19Z</dcterms:modified>
</cp:coreProperties>
</file>